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Monami" charset="1" panose="00000000000000000000"/>
      <p:regular r:id="rId22"/>
    </p:embeddedFont>
    <p:embeddedFont>
      <p:font typeface="Arimo" charset="1" panose="020B0604020202020204"/>
      <p:regular r:id="rId23"/>
    </p:embeddedFont>
    <p:embeddedFont>
      <p:font typeface="Arimo Italics" charset="1" panose="020B0604020202090204"/>
      <p:regular r:id="rId25"/>
    </p:embeddedFont>
    <p:embeddedFont>
      <p:font typeface="Arimo Bold" charset="1" panose="020B0704020202020204"/>
      <p:regular r:id="rId28"/>
    </p:embeddedFont>
    <p:embeddedFont>
      <p:font typeface="Canva Sans" charset="1" panose="020B0503030501040103"/>
      <p:regular r:id="rId32"/>
    </p:embeddedFont>
    <p:embeddedFont>
      <p:font typeface="Trend Sans One" charset="1" panose="00000000000000000000"/>
      <p:regular r:id="rId36"/>
    </p:embeddedFont>
    <p:embeddedFont>
      <p:font typeface="Trend Slab Four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Slides/notesSlide2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3.xml" Type="http://schemas.openxmlformats.org/officeDocument/2006/relationships/notesSlide"/><Relationship Id="rId27" Target="notesSlides/notesSlide4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31" Target="notesSlides/notesSlide7.xml" Type="http://schemas.openxmlformats.org/officeDocument/2006/relationships/notesSlide"/><Relationship Id="rId32" Target="fonts/font32.fntdata" Type="http://schemas.openxmlformats.org/officeDocument/2006/relationships/font"/><Relationship Id="rId33" Target="notesSlides/notesSlide8.xml" Type="http://schemas.openxmlformats.org/officeDocument/2006/relationships/notesSlide"/><Relationship Id="rId34" Target="notesSlides/notesSlide9.xml" Type="http://schemas.openxmlformats.org/officeDocument/2006/relationships/notesSlide"/><Relationship Id="rId35" Target="notesSlides/notesSlide10.xml" Type="http://schemas.openxmlformats.org/officeDocument/2006/relationships/notes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embeddings/oleObject1.bin" Type="http://schemas.openxmlformats.org/officeDocument/2006/relationships/oleObjec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mdpi.com/2079-9292/4/3/586" TargetMode="External" Type="http://schemas.openxmlformats.org/officeDocument/2006/relationships/hyperlink"/><Relationship Id="rId3" Target="https://www.mdpi.com/2079-9292/4/3/586" TargetMode="External" Type="http://schemas.openxmlformats.org/officeDocument/2006/relationships/hyperlink"/><Relationship Id="rId4" Target="https://www.mdpi.com/2079-9292/4/3/586" TargetMode="External" Type="http://schemas.openxmlformats.org/officeDocument/2006/relationships/hyperlink"/><Relationship Id="rId5" Target="https://www.mdpi.com/2079-9292/4/3/586" TargetMode="External" Type="http://schemas.openxmlformats.org/officeDocument/2006/relationships/hyperlink"/><Relationship Id="rId6" Target="https://onlinelibrary.wiley.com/doi/10.1155/2014/578168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744200" y="0"/>
            <a:ext cx="7543800" cy="10287000"/>
            <a:chOff x="0" y="0"/>
            <a:chExt cx="100584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00584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63292" y="2454815"/>
            <a:ext cx="9445526" cy="448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Automated Detection of Conduction Mechanisms in Dielectric Films Using I–V Data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3292" y="7295230"/>
            <a:ext cx="9445526" cy="45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5"/>
              </a:lnSpc>
            </a:pPr>
            <a:r>
              <a:rPr lang="en-US" sz="22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Presented by Vishal Kumar, VNIT Nagpur, 11 July 2025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291288" y="214210"/>
            <a:ext cx="6551076" cy="1695033"/>
            <a:chOff x="0" y="0"/>
            <a:chExt cx="3641130" cy="9421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41090" cy="942086"/>
            </a:xfrm>
            <a:custGeom>
              <a:avLst/>
              <a:gdLst/>
              <a:ahLst/>
              <a:cxnLst/>
              <a:rect r="r" b="b" t="t" l="l"/>
              <a:pathLst>
                <a:path h="942086" w="3641090">
                  <a:moveTo>
                    <a:pt x="0" y="0"/>
                  </a:moveTo>
                  <a:lnTo>
                    <a:pt x="3641090" y="0"/>
                  </a:lnTo>
                  <a:lnTo>
                    <a:pt x="3641090" y="942086"/>
                  </a:lnTo>
                  <a:lnTo>
                    <a:pt x="0" y="942086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291288" y="247237"/>
            <a:ext cx="6295790" cy="1628980"/>
            <a:chOff x="0" y="0"/>
            <a:chExt cx="3641130" cy="942110"/>
          </a:xfrm>
        </p:grpSpPr>
        <p:sp>
          <p:nvSpPr>
            <p:cNvPr name="Freeform 15" id="15" descr="A black background with blue text  Description automatically generated"/>
            <p:cNvSpPr/>
            <p:nvPr/>
          </p:nvSpPr>
          <p:spPr>
            <a:xfrm flipH="false" flipV="false" rot="0">
              <a:off x="0" y="0"/>
              <a:ext cx="3641090" cy="942086"/>
            </a:xfrm>
            <a:custGeom>
              <a:avLst/>
              <a:gdLst/>
              <a:ahLst/>
              <a:cxnLst/>
              <a:rect r="r" b="b" t="t" l="l"/>
              <a:pathLst>
                <a:path h="942086" w="3641090">
                  <a:moveTo>
                    <a:pt x="0" y="0"/>
                  </a:moveTo>
                  <a:lnTo>
                    <a:pt x="3641090" y="0"/>
                  </a:lnTo>
                  <a:lnTo>
                    <a:pt x="3641090" y="942086"/>
                  </a:lnTo>
                  <a:lnTo>
                    <a:pt x="0" y="942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1" b="-2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95000"/>
                  </a:srgbClr>
                </a:gs>
                <a:gs pos="100000">
                  <a:srgbClr val="737373">
                    <a:alpha val="95000"/>
                  </a:srgbClr>
                </a:gs>
              </a:gsLst>
              <a:lin ang="0"/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527281" y="334072"/>
            <a:ext cx="7557796" cy="4515783"/>
          </a:xfrm>
          <a:custGeom>
            <a:avLst/>
            <a:gdLst/>
            <a:ahLst/>
            <a:cxnLst/>
            <a:rect r="r" b="b" t="t" l="l"/>
            <a:pathLst>
              <a:path h="4515783" w="7557796">
                <a:moveTo>
                  <a:pt x="0" y="0"/>
                </a:moveTo>
                <a:lnTo>
                  <a:pt x="7557796" y="0"/>
                </a:lnTo>
                <a:lnTo>
                  <a:pt x="7557796" y="4515783"/>
                </a:lnTo>
                <a:lnTo>
                  <a:pt x="0" y="451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27281" y="5329609"/>
            <a:ext cx="7557796" cy="4515783"/>
          </a:xfrm>
          <a:custGeom>
            <a:avLst/>
            <a:gdLst/>
            <a:ahLst/>
            <a:cxnLst/>
            <a:rect r="r" b="b" t="t" l="l"/>
            <a:pathLst>
              <a:path h="4515783" w="7557796">
                <a:moveTo>
                  <a:pt x="0" y="0"/>
                </a:moveTo>
                <a:lnTo>
                  <a:pt x="7557796" y="0"/>
                </a:lnTo>
                <a:lnTo>
                  <a:pt x="7557796" y="4515783"/>
                </a:lnTo>
                <a:lnTo>
                  <a:pt x="0" y="45157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2335" y="904875"/>
            <a:ext cx="7163841" cy="169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u="sng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Results &amp; Visualization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2047" y="2907953"/>
            <a:ext cx="7927627" cy="446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5"/>
              </a:lnSpc>
            </a:pPr>
            <a:r>
              <a:rPr lang="en-US" sz="2299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Example plots include: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2047" y="3408015"/>
            <a:ext cx="7927627" cy="37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Log-log with segments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2047" y="4534425"/>
            <a:ext cx="7927627" cy="37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Voltage ranges for the slopes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2047" y="5226585"/>
            <a:ext cx="7927627" cy="432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6"/>
              </a:lnSpc>
            </a:pPr>
            <a:r>
              <a:rPr lang="en-US" sz="2199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R² is used to select the best fit.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42459" y="4892565"/>
            <a:ext cx="3474393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SET Process Slope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42459" y="9864442"/>
            <a:ext cx="3811637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RESET Process Slope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2047" y="3946915"/>
            <a:ext cx="7927627" cy="37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Slopes with their R</a:t>
            </a:r>
            <a:r>
              <a:rPr lang="en-US" sz="200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r>
              <a:rPr lang="en-US" sz="200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value</a:t>
            </a:r>
          </a:p>
        </p:txBody>
      </p:sp>
      <p:graphicFrame>
        <p:nvGraphicFramePr>
          <p:cNvPr name="Object 16" id="16"/>
          <p:cNvGraphicFramePr/>
          <p:nvPr/>
        </p:nvGraphicFramePr>
        <p:xfrm>
          <a:off x="1544986" y="6080194"/>
          <a:ext cx="10058400" cy="4610100"/>
        </p:xfrm>
        <a:graphic>
          <a:graphicData uri="http://schemas.openxmlformats.org/presentationml/2006/ole">
            <p:oleObj imgW="12065000" imgH="66167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07725" y="1214857"/>
            <a:ext cx="5731669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 u="sng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Challenges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2389" y="2253875"/>
            <a:ext cx="16853892" cy="43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0279" indent="-165140" lvl="1">
              <a:lnSpc>
                <a:spcPts val="3591"/>
              </a:lnSpc>
              <a:buFont typeface="Arial"/>
              <a:buChar char="•"/>
            </a:pP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Presence of nois</a:t>
            </a: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e or limited data points in some I-V segments.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2389" y="2798248"/>
            <a:ext cx="16853892" cy="43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0279" indent="-165140" lvl="1">
              <a:lnSpc>
                <a:spcPts val="3591"/>
              </a:lnSpc>
              <a:buFont typeface="Arial"/>
              <a:buChar char="•"/>
            </a:pP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Presenting co</a:t>
            </a: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mplex fitting results in a clear and concise manner.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2389" y="3342620"/>
            <a:ext cx="16853892" cy="43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0279" indent="-165140" lvl="1">
              <a:lnSpc>
                <a:spcPts val="3591"/>
              </a:lnSpc>
              <a:buFont typeface="Arial"/>
              <a:buChar char="•"/>
            </a:pP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A</a:t>
            </a: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utomating the identification process without manual intervention.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2389" y="4084637"/>
            <a:ext cx="5731669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 u="sng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So</a:t>
            </a:r>
            <a:r>
              <a:rPr lang="en-US" sz="4000" u="sng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lutions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2389" y="5126037"/>
            <a:ext cx="16853892" cy="43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0279" indent="-165140" lvl="1">
              <a:lnSpc>
                <a:spcPts val="3591"/>
              </a:lnSpc>
              <a:buFont typeface="Arial"/>
              <a:buChar char="•"/>
            </a:pP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Employed region-wis</a:t>
            </a: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e fitting and used statistical metrics (R², slope) for validation.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2389" y="5670409"/>
            <a:ext cx="16853892" cy="43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0279" indent="-165140" lvl="1">
              <a:lnSpc>
                <a:spcPts val="3591"/>
              </a:lnSpc>
              <a:buFont typeface="Arial"/>
              <a:buChar char="•"/>
            </a:pP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Utilized robust</a:t>
            </a: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fitting algorithms and careful segment selection to minimize noise effects.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7725" y="6214782"/>
            <a:ext cx="16853892" cy="43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0279" indent="-165140" lvl="1">
              <a:lnSpc>
                <a:spcPts val="3591"/>
              </a:lnSpc>
              <a:buFont typeface="Arial"/>
              <a:buChar char="•"/>
            </a:pP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Enhanced segmen</a:t>
            </a: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tation and performed manual verification for ambiguous transitions.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2389" y="6759155"/>
            <a:ext cx="16853892" cy="43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0279" indent="-165140" lvl="1">
              <a:lnSpc>
                <a:spcPts val="3591"/>
              </a:lnSpc>
              <a:buFont typeface="Arial"/>
              <a:buChar char="•"/>
            </a:pP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Used anno</a:t>
            </a: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tated plots and summary tables to effectively communicate results.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04664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90196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07725" y="2232291"/>
            <a:ext cx="16853892" cy="43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0279" indent="-165140" lvl="1">
              <a:lnSpc>
                <a:spcPts val="3591"/>
              </a:lnSpc>
              <a:buFont typeface="Arial"/>
              <a:buChar char="•"/>
            </a:pP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Developed an automated workflow</a:t>
            </a: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for conduction mechanism analysis in SET and RESET states of RRAMs.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7725" y="1214857"/>
            <a:ext cx="5731669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 u="sng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Conclusions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7725" y="2829966"/>
            <a:ext cx="16853892" cy="43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0279" indent="-165140" lvl="1">
              <a:lnSpc>
                <a:spcPts val="3591"/>
              </a:lnSpc>
              <a:buFont typeface="Arial"/>
              <a:buChar char="•"/>
            </a:pP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Successfully segmented I-V data and performed region-wise</a:t>
            </a: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fitting to multiple conduction models.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7725" y="3431488"/>
            <a:ext cx="16853892" cy="43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0279" indent="-165140" lvl="1">
              <a:lnSpc>
                <a:spcPts val="3591"/>
              </a:lnSpc>
              <a:buFont typeface="Arial"/>
              <a:buChar char="•"/>
            </a:pP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Current mechanism identification did not fully match expectations, likely due to data quality or</a:t>
            </a: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fitting limitations.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7725" y="4033011"/>
            <a:ext cx="16853892" cy="43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0279" indent="-165140" lvl="1">
              <a:lnSpc>
                <a:spcPts val="3591"/>
              </a:lnSpc>
              <a:buFont typeface="Arial"/>
              <a:buChar char="•"/>
            </a:pP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Despite these challenges, the methodology is robust and results are largely cons</a:t>
            </a: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istent with physical understanding.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7725" y="4992378"/>
            <a:ext cx="5731669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 u="sng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Future</a:t>
            </a:r>
            <a:r>
              <a:rPr lang="en-US" sz="4000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 </a:t>
            </a:r>
            <a:r>
              <a:rPr lang="en-US" sz="4000" u="sng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Works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7725" y="6005203"/>
            <a:ext cx="16853892" cy="43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0279" indent="-165140" lvl="1">
              <a:lnSpc>
                <a:spcPts val="3591"/>
              </a:lnSpc>
              <a:buFont typeface="Arial"/>
              <a:buChar char="•"/>
            </a:pP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Refine fit</a:t>
            </a:r>
            <a:r>
              <a:rPr lang="en-US" sz="219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ting approach and address anomalous regions within the next two days.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7725" y="6721026"/>
            <a:ext cx="5122069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 u="sng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References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6145" y="7676701"/>
            <a:ext cx="8688526" cy="77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2" tooltip="https://www.mdpi.com/2079-9292/4/3/586"/>
              </a:rPr>
              <a:t>Con</a:t>
            </a:r>
            <a:r>
              <a:rPr lang="en-US" sz="1900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www.mdpi.com/2079-9292/4/3/586"/>
              </a:rPr>
              <a:t>duction Mechanism of Valence Change Resistive Switching Memory:</a:t>
            </a:r>
          </a:p>
          <a:p>
            <a:pPr algn="ctr">
              <a:lnSpc>
                <a:spcPts val="2660"/>
              </a:lnSpc>
            </a:pPr>
            <a:r>
              <a:rPr lang="en-US" sz="1900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www.mdpi.com/2079-9292/4/3/586"/>
              </a:rPr>
              <a:t> A Survey by Ee Wah Lim and Razali Ismail</a:t>
            </a:r>
            <a:r>
              <a:rPr lang="en-US" sz="1900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mdpi.com/2079-9292/4/3/586"/>
              </a:rPr>
              <a:t> </a:t>
            </a:r>
          </a:p>
          <a:p>
            <a:pPr algn="ctr">
              <a:lnSpc>
                <a:spcPts val="56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05408" y="8627573"/>
            <a:ext cx="16853892" cy="43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2190" u="sng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  <a:hlinkClick r:id="rId6" tooltip="https://onlinelibrary.wiley.com/doi/10.1155/2014/578168"/>
              </a:rPr>
              <a:t>Chiu, Advances in Materials Science and Engineering, 2014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35581" y="9144000"/>
            <a:ext cx="5122069" cy="754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Q&amp;A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28945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95000"/>
                  </a:srgbClr>
                </a:gs>
                <a:gs pos="100000">
                  <a:srgbClr val="737373">
                    <a:alpha val="95000"/>
                  </a:srgbClr>
                </a:gs>
              </a:gsLst>
              <a:lin ang="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99755" y="2558275"/>
            <a:ext cx="16230600" cy="5170450"/>
            <a:chOff x="0" y="0"/>
            <a:chExt cx="21640800" cy="689393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7739478" y="247650"/>
              <a:ext cx="6161844" cy="19002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21"/>
                </a:lnSpc>
              </a:pPr>
              <a:r>
                <a:rPr lang="en-US" sz="8280">
                  <a:solidFill>
                    <a:srgbClr val="FF5055"/>
                  </a:solidFill>
                  <a:latin typeface="Trend Sans One"/>
                  <a:ea typeface="Trend Sans One"/>
                  <a:cs typeface="Trend Sans One"/>
                  <a:sym typeface="Trend Sans One"/>
                </a:rPr>
                <a:t>thank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891397"/>
              <a:ext cx="21640800" cy="4002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35"/>
                </a:lnSpc>
              </a:pPr>
              <a:r>
                <a:rPr lang="en-US" sz="23296" spc="-535">
                  <a:solidFill>
                    <a:srgbClr val="FF5055"/>
                  </a:solidFill>
                  <a:latin typeface="Trend Slab Four"/>
                  <a:ea typeface="Trend Slab Four"/>
                  <a:cs typeface="Trend Slab Four"/>
                  <a:sym typeface="Trend Slab Four"/>
                </a:rPr>
                <a:t>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22418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95000"/>
                  </a:srgbClr>
                </a:gs>
                <a:gs pos="100000">
                  <a:srgbClr val="737373">
                    <a:alpha val="95000"/>
                  </a:srgbClr>
                </a:gs>
              </a:gsLst>
              <a:lin ang="0"/>
            </a:gra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802845"/>
            <a:ext cx="6792665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312" u="sng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Project 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9084" y="4110878"/>
            <a:ext cx="12229602" cy="1032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5882" indent="-197941" lvl="1">
              <a:lnSpc>
                <a:spcPts val="4169"/>
              </a:lnSpc>
              <a:buFont typeface="Arial"/>
              <a:buChar char="•"/>
            </a:pPr>
            <a:r>
              <a:rPr lang="en-US" sz="2624" i="true">
                <a:solidFill>
                  <a:srgbClr val="8F8F8F"/>
                </a:solidFill>
                <a:latin typeface="Arimo Italics"/>
                <a:ea typeface="Arimo Italics"/>
                <a:cs typeface="Arimo Italics"/>
                <a:sym typeface="Arimo Italics"/>
              </a:rPr>
              <a:t>To S</a:t>
            </a:r>
            <a:r>
              <a:rPr lang="en-US" sz="2624" i="true">
                <a:solidFill>
                  <a:srgbClr val="8F8F8F"/>
                </a:solidFill>
                <a:latin typeface="Arimo Italics"/>
                <a:ea typeface="Arimo Italics"/>
                <a:cs typeface="Arimo Italics"/>
                <a:sym typeface="Arimo Italics"/>
              </a:rPr>
              <a:t>egment I-V data using local slope analysis for distinct conduction regions(i.e. SET/RESET).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9084" y="5721900"/>
            <a:ext cx="14113561" cy="508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5882" indent="-197941" lvl="1">
              <a:lnSpc>
                <a:spcPts val="4169"/>
              </a:lnSpc>
              <a:buFont typeface="Arial"/>
              <a:buChar char="•"/>
            </a:pPr>
            <a:r>
              <a:rPr lang="en-US" sz="2624" i="true">
                <a:solidFill>
                  <a:srgbClr val="8F8F8F"/>
                </a:solidFill>
                <a:latin typeface="Arimo Italics"/>
                <a:ea typeface="Arimo Italics"/>
                <a:cs typeface="Arimo Italics"/>
                <a:sym typeface="Arimo Italics"/>
              </a:rPr>
              <a:t>To I</a:t>
            </a:r>
            <a:r>
              <a:rPr lang="en-US" sz="2624" i="true">
                <a:solidFill>
                  <a:srgbClr val="8F8F8F"/>
                </a:solidFill>
                <a:latin typeface="Arimo Italics"/>
                <a:ea typeface="Arimo Italics"/>
                <a:cs typeface="Arimo Italics"/>
                <a:sym typeface="Arimo Italics"/>
              </a:rPr>
              <a:t>dentify the best-fitting mechanism(s) for each region using statistical criteria (R², slope).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9084" y="6783098"/>
            <a:ext cx="11706280" cy="508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5882" indent="-197941" lvl="1">
              <a:lnSpc>
                <a:spcPts val="4169"/>
              </a:lnSpc>
              <a:buFont typeface="Arial"/>
              <a:buChar char="•"/>
            </a:pPr>
            <a:r>
              <a:rPr lang="en-US" sz="2624" i="true">
                <a:solidFill>
                  <a:srgbClr val="8F8F8F"/>
                </a:solidFill>
                <a:latin typeface="Arimo Italics"/>
                <a:ea typeface="Arimo Italics"/>
                <a:cs typeface="Arimo Italics"/>
                <a:sym typeface="Arimo Italics"/>
              </a:rPr>
              <a:t>To V</a:t>
            </a:r>
            <a:r>
              <a:rPr lang="en-US" sz="2624" i="true">
                <a:solidFill>
                  <a:srgbClr val="8F8F8F"/>
                </a:solidFill>
                <a:latin typeface="Arimo Italics"/>
                <a:ea typeface="Arimo Italics"/>
                <a:cs typeface="Arimo Italics"/>
                <a:sym typeface="Arimo Italics"/>
              </a:rPr>
              <a:t>isualize segmentation and mechanism assignment on log-log I-V plots.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95000"/>
                  </a:srgbClr>
                </a:gs>
                <a:gs pos="100000">
                  <a:srgbClr val="737373">
                    <a:alpha val="95000"/>
                  </a:srgbClr>
                </a:gs>
              </a:gsLst>
              <a:lin ang="0"/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474226" y="2754353"/>
            <a:ext cx="7571182" cy="4470137"/>
          </a:xfrm>
          <a:custGeom>
            <a:avLst/>
            <a:gdLst/>
            <a:ahLst/>
            <a:cxnLst/>
            <a:rect r="r" b="b" t="t" l="l"/>
            <a:pathLst>
              <a:path h="4470137" w="7571182">
                <a:moveTo>
                  <a:pt x="0" y="0"/>
                </a:moveTo>
                <a:lnTo>
                  <a:pt x="7571182" y="0"/>
                </a:lnTo>
                <a:lnTo>
                  <a:pt x="7571182" y="4470137"/>
                </a:lnTo>
                <a:lnTo>
                  <a:pt x="0" y="44701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98" t="0" r="-129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90351"/>
            <a:ext cx="9445526" cy="2728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u="sng">
                <a:solidFill>
                  <a:srgbClr val="E3E4E9"/>
                </a:solidFill>
                <a:latin typeface="Monami"/>
                <a:ea typeface="Monami"/>
                <a:cs typeface="Monami"/>
                <a:sym typeface="Monami"/>
              </a:rPr>
              <a:t>Overview of Conduction Mechanisms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274410"/>
            <a:ext cx="9445526" cy="52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The types of conduction mechanisms include: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928578"/>
            <a:ext cx="9445526" cy="43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Ohmic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474819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Space-Charge-Limited Conduction (SCLC)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595937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Schottky Emission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892901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Poole-Frenkel Emission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258707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Fowler-Nordheim Tunneling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603704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Direct Tunneling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314508"/>
            <a:ext cx="9445526" cy="43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Trap-Assisted Tunneling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038725"/>
            <a:ext cx="9445526" cy="43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Trap Filled SCLC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95000"/>
                  </a:srgbClr>
                </a:gs>
                <a:gs pos="100000">
                  <a:srgbClr val="737373">
                    <a:alpha val="95000"/>
                  </a:srgbClr>
                </a:gs>
              </a:gsLst>
              <a:lin ang="0"/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33155" y="568263"/>
            <a:ext cx="5206528" cy="4575237"/>
          </a:xfrm>
          <a:custGeom>
            <a:avLst/>
            <a:gdLst/>
            <a:ahLst/>
            <a:cxnLst/>
            <a:rect r="r" b="b" t="t" l="l"/>
            <a:pathLst>
              <a:path h="4575237" w="5206528">
                <a:moveTo>
                  <a:pt x="0" y="0"/>
                </a:moveTo>
                <a:lnTo>
                  <a:pt x="5206529" y="0"/>
                </a:lnTo>
                <a:lnTo>
                  <a:pt x="5206529" y="4575237"/>
                </a:lnTo>
                <a:lnTo>
                  <a:pt x="0" y="4575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13882" y="5332813"/>
            <a:ext cx="4525801" cy="4406999"/>
          </a:xfrm>
          <a:custGeom>
            <a:avLst/>
            <a:gdLst/>
            <a:ahLst/>
            <a:cxnLst/>
            <a:rect r="r" b="b" t="t" l="l"/>
            <a:pathLst>
              <a:path h="4406999" w="4525801">
                <a:moveTo>
                  <a:pt x="0" y="0"/>
                </a:moveTo>
                <a:lnTo>
                  <a:pt x="4525802" y="0"/>
                </a:lnTo>
                <a:lnTo>
                  <a:pt x="4525802" y="4406999"/>
                </a:lnTo>
                <a:lnTo>
                  <a:pt x="0" y="44069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6750" y="157163"/>
            <a:ext cx="9179124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u="sng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Conduction Mechanisms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43541"/>
            <a:ext cx="7784009" cy="2256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6"/>
              </a:lnSpc>
            </a:pPr>
            <a:r>
              <a:rPr lang="en-US" sz="2387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Ohmic</a:t>
            </a:r>
          </a:p>
          <a:p>
            <a:pPr algn="l" marL="472282" indent="-236141" lvl="1">
              <a:lnSpc>
                <a:spcPts val="3561"/>
              </a:lnSpc>
              <a:spcBef>
                <a:spcPct val="0"/>
              </a:spcBef>
              <a:buFont typeface="Arial"/>
              <a:buChar char="•"/>
            </a:pP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Conducti</a:t>
            </a: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on due to free carriers in the material.</a:t>
            </a:r>
          </a:p>
          <a:p>
            <a:pPr algn="l" marL="472282" indent="-236141" lvl="1">
              <a:lnSpc>
                <a:spcPts val="3561"/>
              </a:lnSpc>
              <a:spcBef>
                <a:spcPct val="0"/>
              </a:spcBef>
              <a:buFont typeface="Arial"/>
              <a:buChar char="•"/>
            </a:pP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Equation: I ∝ V</a:t>
            </a:r>
          </a:p>
          <a:p>
            <a:pPr algn="l" marL="472282" indent="-236141" lvl="1">
              <a:lnSpc>
                <a:spcPts val="3561"/>
              </a:lnSpc>
              <a:spcBef>
                <a:spcPct val="0"/>
              </a:spcBef>
              <a:buFont typeface="Arial"/>
              <a:buChar char="•"/>
            </a:pP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Typical plot: log(I) vs log(V) (linear)</a:t>
            </a:r>
          </a:p>
          <a:p>
            <a:pPr algn="l">
              <a:lnSpc>
                <a:spcPts val="356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075981"/>
            <a:ext cx="7784009" cy="2256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6"/>
              </a:lnSpc>
            </a:pPr>
            <a:r>
              <a:rPr lang="en-US" sz="2387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SCLC (Space-Charge Limited Conduction)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Current limited by space charge due to injected carriers.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Equation: I ∝ V</a:t>
            </a: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Typical plot: log(I) vs log(V), slope ≈ 2</a:t>
            </a:r>
          </a:p>
          <a:p>
            <a:pPr algn="l">
              <a:lnSpc>
                <a:spcPts val="3562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615158"/>
            <a:ext cx="7784009" cy="270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6"/>
              </a:lnSpc>
            </a:pPr>
            <a:r>
              <a:rPr lang="en-US" sz="2387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Schottky Emission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Thermionic emission of electrons over a field-lowered barrier at a metal–semiconductor interface.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Equation:</a:t>
            </a: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 log(I) ∝ sqrt(V)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Typical plot:</a:t>
            </a: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 log(I) vs sqrt(V)</a:t>
            </a:r>
          </a:p>
          <a:p>
            <a:pPr algn="l">
              <a:lnSpc>
                <a:spcPts val="3562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038725"/>
            <a:ext cx="7784009" cy="2737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6"/>
              </a:lnSpc>
            </a:pPr>
            <a:r>
              <a:rPr lang="en-US" sz="2387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Poole-Frenkel Emission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Field-enhanced thermal emission of electrons from traps in the bulk.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Equation:</a:t>
            </a: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 log(I/V) ∝ sqrt(V)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Typical plot:</a:t>
            </a: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 log(I/V) vs sqrt(V)</a:t>
            </a:r>
          </a:p>
          <a:p>
            <a:pPr algn="l">
              <a:lnSpc>
                <a:spcPts val="38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95000"/>
                  </a:srgbClr>
                </a:gs>
                <a:gs pos="100000">
                  <a:srgbClr val="737373">
                    <a:alpha val="95000"/>
                  </a:srgbClr>
                </a:gs>
              </a:gsLst>
              <a:lin ang="0"/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697654" y="548332"/>
            <a:ext cx="4811695" cy="4595168"/>
          </a:xfrm>
          <a:custGeom>
            <a:avLst/>
            <a:gdLst/>
            <a:ahLst/>
            <a:cxnLst/>
            <a:rect r="r" b="b" t="t" l="l"/>
            <a:pathLst>
              <a:path h="4595168" w="4811695">
                <a:moveTo>
                  <a:pt x="0" y="0"/>
                </a:moveTo>
                <a:lnTo>
                  <a:pt x="4811694" y="0"/>
                </a:lnTo>
                <a:lnTo>
                  <a:pt x="4811694" y="4595168"/>
                </a:lnTo>
                <a:lnTo>
                  <a:pt x="0" y="4595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97654" y="5784615"/>
            <a:ext cx="4903768" cy="4266278"/>
          </a:xfrm>
          <a:custGeom>
            <a:avLst/>
            <a:gdLst/>
            <a:ahLst/>
            <a:cxnLst/>
            <a:rect r="r" b="b" t="t" l="l"/>
            <a:pathLst>
              <a:path h="4266278" w="4903768">
                <a:moveTo>
                  <a:pt x="0" y="0"/>
                </a:moveTo>
                <a:lnTo>
                  <a:pt x="4903768" y="0"/>
                </a:lnTo>
                <a:lnTo>
                  <a:pt x="4903768" y="4266279"/>
                </a:lnTo>
                <a:lnTo>
                  <a:pt x="0" y="4266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24066"/>
            <a:ext cx="7784009" cy="270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6"/>
              </a:lnSpc>
            </a:pPr>
            <a:r>
              <a:rPr lang="en-US" sz="2387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Trap Filled SCLC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Occurs when traps in the material are filled and current increases rapidly.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Equation:</a:t>
            </a: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 I ∝ V</a:t>
            </a: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n</a:t>
            </a: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, with n&gt;2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Typical plot:</a:t>
            </a: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 log(I) vs log(V) (slope &gt; 2, typically 3–5)</a:t>
            </a:r>
          </a:p>
          <a:p>
            <a:pPr algn="l">
              <a:lnSpc>
                <a:spcPts val="3562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169613"/>
            <a:ext cx="7784009" cy="2256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6"/>
              </a:lnSpc>
            </a:pPr>
            <a:r>
              <a:rPr lang="en-US" sz="2387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Fowler-Nordheim Tunneling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Quantum tunneling of electrons through a triangular energy barrier.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Equation:</a:t>
            </a: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 log(I/V²) ∝ (-1/V)</a:t>
            </a:r>
          </a:p>
          <a:p>
            <a:pPr algn="l" marL="472282" indent="-236141" lvl="1">
              <a:lnSpc>
                <a:spcPts val="356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87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Typical plot:</a:t>
            </a: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 log(I/V²) vs 1/V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544587"/>
            <a:ext cx="7784009" cy="2256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6"/>
              </a:lnSpc>
            </a:pPr>
            <a:r>
              <a:rPr lang="en-US" sz="2387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Direct Tunneling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Quantum tunneling of electrons through a thin, rectangular barrier.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Equation:</a:t>
            </a: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 log(I/V) ∝ (1/V)</a:t>
            </a:r>
          </a:p>
          <a:p>
            <a:pPr algn="l" marL="472282" indent="-236141" lvl="1">
              <a:lnSpc>
                <a:spcPts val="356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87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Typical plot:</a:t>
            </a: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 log(I/V) vs 1/V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919561"/>
            <a:ext cx="7784009" cy="180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6"/>
              </a:lnSpc>
            </a:pPr>
            <a:r>
              <a:rPr lang="en-US" sz="2387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Trap-Assisted Tunneling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Electron tunneling via traps within the dielectric bandgap.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Equation:</a:t>
            </a: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 log(I) (\propto) (-1/V)</a:t>
            </a:r>
          </a:p>
          <a:p>
            <a:pPr algn="l" marL="472282" indent="-236141" lvl="1">
              <a:lnSpc>
                <a:spcPts val="356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87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Typical plot:</a:t>
            </a:r>
            <a:r>
              <a:rPr lang="en-US" sz="2187">
                <a:solidFill>
                  <a:srgbClr val="DDDDDD"/>
                </a:solidFill>
                <a:latin typeface="Arimo"/>
                <a:ea typeface="Arimo"/>
                <a:cs typeface="Arimo"/>
                <a:sym typeface="Arimo"/>
              </a:rPr>
              <a:t> log(I) vs 1/V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95000"/>
                  </a:srgbClr>
                </a:gs>
                <a:gs pos="100000">
                  <a:srgbClr val="737373">
                    <a:alpha val="95000"/>
                  </a:srgbClr>
                </a:gs>
              </a:gsLst>
              <a:lin ang="0"/>
            </a:gra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76907" y="2059335"/>
            <a:ext cx="1395561" cy="1674762"/>
            <a:chOff x="0" y="0"/>
            <a:chExt cx="1860748" cy="2233017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860804" cy="2233041"/>
            </a:xfrm>
            <a:custGeom>
              <a:avLst/>
              <a:gdLst/>
              <a:ahLst/>
              <a:cxnLst/>
              <a:rect r="r" b="b" t="t" l="l"/>
              <a:pathLst>
                <a:path h="2233041" w="1860804">
                  <a:moveTo>
                    <a:pt x="0" y="0"/>
                  </a:moveTo>
                  <a:lnTo>
                    <a:pt x="1860804" y="0"/>
                  </a:lnTo>
                  <a:lnTo>
                    <a:pt x="1860804" y="2233041"/>
                  </a:lnTo>
                  <a:lnTo>
                    <a:pt x="0" y="2233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16" t="0" r="-113" b="1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76907" y="3734097"/>
            <a:ext cx="1395561" cy="1674763"/>
            <a:chOff x="0" y="0"/>
            <a:chExt cx="1860748" cy="223301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860804" cy="2233041"/>
            </a:xfrm>
            <a:custGeom>
              <a:avLst/>
              <a:gdLst/>
              <a:ahLst/>
              <a:cxnLst/>
              <a:rect r="r" b="b" t="t" l="l"/>
              <a:pathLst>
                <a:path h="2233041" w="1860804">
                  <a:moveTo>
                    <a:pt x="0" y="0"/>
                  </a:moveTo>
                  <a:lnTo>
                    <a:pt x="1860804" y="0"/>
                  </a:lnTo>
                  <a:lnTo>
                    <a:pt x="1860804" y="2233041"/>
                  </a:lnTo>
                  <a:lnTo>
                    <a:pt x="0" y="2233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6" t="0" r="-113" b="1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76907" y="5408860"/>
            <a:ext cx="1395561" cy="2054870"/>
            <a:chOff x="0" y="0"/>
            <a:chExt cx="1860748" cy="2739827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860804" cy="2739771"/>
            </a:xfrm>
            <a:custGeom>
              <a:avLst/>
              <a:gdLst/>
              <a:ahLst/>
              <a:cxnLst/>
              <a:rect r="r" b="b" t="t" l="l"/>
              <a:pathLst>
                <a:path h="2739771" w="1860804">
                  <a:moveTo>
                    <a:pt x="0" y="0"/>
                  </a:moveTo>
                  <a:lnTo>
                    <a:pt x="1860804" y="0"/>
                  </a:lnTo>
                  <a:lnTo>
                    <a:pt x="1860804" y="2739771"/>
                  </a:lnTo>
                  <a:lnTo>
                    <a:pt x="0" y="2739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3" t="0" r="-100" b="-2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76907" y="7463730"/>
            <a:ext cx="1395561" cy="2054870"/>
            <a:chOff x="0" y="0"/>
            <a:chExt cx="1860748" cy="2739827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860804" cy="2739771"/>
            </a:xfrm>
            <a:custGeom>
              <a:avLst/>
              <a:gdLst/>
              <a:ahLst/>
              <a:cxnLst/>
              <a:rect r="r" b="b" t="t" l="l"/>
              <a:pathLst>
                <a:path h="2739771" w="1860804">
                  <a:moveTo>
                    <a:pt x="0" y="0"/>
                  </a:moveTo>
                  <a:lnTo>
                    <a:pt x="1860804" y="0"/>
                  </a:lnTo>
                  <a:lnTo>
                    <a:pt x="1860804" y="2739771"/>
                  </a:lnTo>
                  <a:lnTo>
                    <a:pt x="0" y="2739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03" t="0" r="-100" b="-2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935832" y="1028700"/>
            <a:ext cx="5413955" cy="8229600"/>
          </a:xfrm>
          <a:custGeom>
            <a:avLst/>
            <a:gdLst/>
            <a:ahLst/>
            <a:cxnLst/>
            <a:rect r="r" b="b" t="t" l="l"/>
            <a:pathLst>
              <a:path h="8229600" w="5413955">
                <a:moveTo>
                  <a:pt x="0" y="0"/>
                </a:moveTo>
                <a:lnTo>
                  <a:pt x="5413955" y="0"/>
                </a:lnTo>
                <a:lnTo>
                  <a:pt x="54139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54" t="-626" r="-954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76908" y="67022"/>
            <a:ext cx="8051601" cy="1820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u="sng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Workflow &amp; Automation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51522" y="2271713"/>
            <a:ext cx="3489126" cy="50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Data Input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51522" y="2837110"/>
            <a:ext cx="7801570" cy="551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Raw I-V data in CSV format.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51522" y="3946475"/>
            <a:ext cx="3489126" cy="50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Segmentation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51522" y="4511874"/>
            <a:ext cx="7801570" cy="551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Sliding window slope analysis on log-log plots.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51522" y="5273539"/>
            <a:ext cx="4448415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Fitting All Mechanisms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01070" y="6331520"/>
            <a:ext cx="7801570" cy="99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Applying mathematical models for each conduction mechanism.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51522" y="7539111"/>
            <a:ext cx="3489126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Reporting Best Fits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01070" y="8491611"/>
            <a:ext cx="780157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Identifying the most probable mechanism based on R</a:t>
            </a: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744200" y="0"/>
            <a:ext cx="7543800" cy="10287000"/>
            <a:chOff x="0" y="0"/>
            <a:chExt cx="100584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00584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02525" y="895350"/>
            <a:ext cx="7088237" cy="185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u="sng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Data Preparation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2525" y="2998113"/>
            <a:ext cx="9445526" cy="43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The data format used is I–V CSV.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2525" y="4024670"/>
            <a:ext cx="9445526" cy="43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Preprocessing steps include: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534258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Filtering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714961"/>
            <a:ext cx="9445526" cy="43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Log transforms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2432" y="3533181"/>
            <a:ext cx="5514975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df = pd.read_csv(</a:t>
            </a:r>
            <a:r>
              <a:rPr lang="en-US" sz="2400">
                <a:solidFill>
                  <a:srgbClr val="FF914D"/>
                </a:solidFill>
                <a:latin typeface="Canva Sans"/>
                <a:ea typeface="Canva Sans"/>
                <a:cs typeface="Canva Sans"/>
                <a:sym typeface="Canva Sans"/>
              </a:rPr>
              <a:t>“RRAMdevice1.csv”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2432" y="5073611"/>
            <a:ext cx="6613029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mask = (np.</a:t>
            </a:r>
            <a:r>
              <a:rPr lang="en-US" sz="240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abs</a:t>
            </a:r>
            <a:r>
              <a:rPr lang="en-US" sz="2400">
                <a:solidFill>
                  <a:srgbClr val="8C52FF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</a:t>
            </a:r>
            <a:r>
              <a:rPr lang="en-US" sz="2400">
                <a:solidFill>
                  <a:srgbClr val="8C52FF"/>
                </a:solidFill>
                <a:latin typeface="Canva Sans"/>
                <a:ea typeface="Canva Sans"/>
                <a:cs typeface="Canva Sans"/>
                <a:sym typeface="Canva Sans"/>
              </a:rPr>
              <a:t>) 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&gt; </a:t>
            </a:r>
            <a:r>
              <a:rPr lang="en-US" sz="2400">
                <a:solidFill>
                  <a:srgbClr val="C1FF72"/>
                </a:solidFill>
                <a:latin typeface="Canva Sans"/>
                <a:ea typeface="Canva Sans"/>
                <a:cs typeface="Canva Sans"/>
                <a:sym typeface="Canva Sans"/>
              </a:rPr>
              <a:t>1e-12)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&amp; (np.</a:t>
            </a:r>
            <a:r>
              <a:rPr lang="en-US" sz="240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abs</a:t>
            </a:r>
            <a:r>
              <a:rPr lang="en-US" sz="2400">
                <a:solidFill>
                  <a:srgbClr val="8C52FF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2400">
                <a:solidFill>
                  <a:srgbClr val="8C52FF"/>
                </a:solidFill>
                <a:latin typeface="Canva Sans"/>
                <a:ea typeface="Canva Sans"/>
                <a:cs typeface="Canva Sans"/>
                <a:sym typeface="Canva Sans"/>
              </a:rPr>
              <a:t>) 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&gt; </a:t>
            </a:r>
            <a:r>
              <a:rPr lang="en-US" sz="2400">
                <a:solidFill>
                  <a:srgbClr val="C1FF72"/>
                </a:solidFill>
                <a:latin typeface="Canva Sans"/>
                <a:ea typeface="Canva Sans"/>
                <a:cs typeface="Canva Sans"/>
                <a:sym typeface="Canva Sans"/>
              </a:rPr>
              <a:t>1e-15)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3053" y="6310273"/>
            <a:ext cx="5123487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logV = np.log10</a:t>
            </a:r>
            <a:r>
              <a:rPr lang="en-US" sz="2400">
                <a:solidFill>
                  <a:srgbClr val="AF4C0F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np.</a:t>
            </a:r>
            <a:r>
              <a:rPr lang="en-US" sz="240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abs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</a:t>
            </a:r>
            <a:r>
              <a:rPr lang="en-US" sz="2400">
                <a:solidFill>
                  <a:srgbClr val="8C52FF"/>
                </a:solidFill>
                <a:latin typeface="Canva Sans"/>
                <a:ea typeface="Canva Sans"/>
                <a:cs typeface="Canva Sans"/>
                <a:sym typeface="Canva Sans"/>
              </a:rPr>
              <a:t>[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mask</a:t>
            </a:r>
            <a:r>
              <a:rPr lang="en-US" sz="2400">
                <a:solidFill>
                  <a:srgbClr val="8C52FF"/>
                </a:solidFill>
                <a:latin typeface="Canva Sans"/>
                <a:ea typeface="Canva Sans"/>
                <a:cs typeface="Canva Sans"/>
                <a:sym typeface="Canva Sans"/>
              </a:rPr>
              <a:t>]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  <a:r>
              <a:rPr lang="en-US" sz="2400">
                <a:solidFill>
                  <a:srgbClr val="AF4C0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logI = np.log10</a:t>
            </a:r>
            <a:r>
              <a:rPr lang="en-US" sz="2400">
                <a:solidFill>
                  <a:srgbClr val="AF4C0F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np.</a:t>
            </a:r>
            <a:r>
              <a:rPr lang="en-US" sz="240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abs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2400">
                <a:solidFill>
                  <a:srgbClr val="8C52FF"/>
                </a:solidFill>
                <a:latin typeface="Canva Sans"/>
                <a:ea typeface="Canva Sans"/>
                <a:cs typeface="Canva Sans"/>
                <a:sym typeface="Canva Sans"/>
              </a:rPr>
              <a:t>[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mask</a:t>
            </a:r>
            <a:r>
              <a:rPr lang="en-US" sz="2400">
                <a:solidFill>
                  <a:srgbClr val="8C52FF"/>
                </a:solidFill>
                <a:latin typeface="Canva Sans"/>
                <a:ea typeface="Canva Sans"/>
                <a:cs typeface="Canva Sans"/>
                <a:sym typeface="Canva Sans"/>
              </a:rPr>
              <a:t>]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  <a:r>
              <a:rPr lang="en-US" sz="2400">
                <a:solidFill>
                  <a:srgbClr val="AF4C0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744200" y="0"/>
            <a:ext cx="7543800" cy="10287000"/>
            <a:chOff x="0" y="0"/>
            <a:chExt cx="100584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00584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742605"/>
            <a:ext cx="8430965" cy="185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u="sng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Segmentation Approach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804767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Our approach involves: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5577334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Sliding window slope analysis on log-log (log(I) vs log(V)) plots.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6130081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Slope smoothing and segment detection based on thresholds.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1309" y="6964710"/>
            <a:ext cx="1090738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def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segment_loglog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logV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logI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window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=4,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tolerance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=0.08,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min_points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=8):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8945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95000"/>
                  </a:srgbClr>
                </a:gs>
                <a:gs pos="100000">
                  <a:srgbClr val="737373">
                    <a:alpha val="95000"/>
                  </a:srgbClr>
                </a:gs>
              </a:gsLst>
              <a:lin ang="0"/>
            </a:gradFill>
          </p:spPr>
        </p:sp>
      </p:grpSp>
      <p:sp>
        <p:nvSpPr>
          <p:cNvPr name="TextBox 4" id="4"/>
          <p:cNvSpPr txBox="true"/>
          <p:nvPr/>
        </p:nvSpPr>
        <p:spPr>
          <a:xfrm rot="0">
            <a:off x="902525" y="895350"/>
            <a:ext cx="7088237" cy="185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u="sng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Fitting Methology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02525" y="2998113"/>
            <a:ext cx="9445526" cy="43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Mechanism Assignment Functions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9859" y="4068485"/>
            <a:ext cx="8449866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def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classify_loglog_segment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logV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logI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tol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=0.2,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r2_th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=0.98)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9859" y="5288637"/>
            <a:ext cx="6605588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def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classify_special_segment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V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r2_th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=0.98)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3179" y="3492223"/>
            <a:ext cx="9445526" cy="43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281" indent="-23614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For Ohmic, SCLC, Trap filled SCLC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3179" y="4712375"/>
            <a:ext cx="9445526" cy="43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281" indent="-23614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For the Other Mechanisms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2525" y="5932527"/>
            <a:ext cx="9445526" cy="433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Mechanism Check Functions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0823" y="6508948"/>
            <a:ext cx="6723013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def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is_ohmic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logV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logI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tol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=0.2,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r2_th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=0.98)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0823" y="7549077"/>
            <a:ext cx="6407795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def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is_sclc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logV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logI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tol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=0.2,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r2_th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=0.98)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0823" y="8608255"/>
            <a:ext cx="5112693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def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is_schottky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V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r2_th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=0.98)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0823" y="9147370"/>
            <a:ext cx="5652343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def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is_fn_tunneling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V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r2_th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=0.98)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29728" y="7029012"/>
            <a:ext cx="4965204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if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abs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slope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- 1) &lt;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tol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and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r2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&gt;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r2_th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27198" y="8069141"/>
            <a:ext cx="4970264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if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abs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slope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- 2) &lt;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tol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and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r2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&gt; </a:t>
            </a:r>
            <a:r>
              <a:rPr lang="en-US" sz="2400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r2_th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27198" y="9667434"/>
            <a:ext cx="1605260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if r2 &gt; r2_th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DAGsymNCrFM</dc:identifier>
  <dcterms:modified xsi:type="dcterms:W3CDTF">2011-08-01T06:04:30Z</dcterms:modified>
  <cp:revision>1</cp:revision>
  <dc:title>Automated-Detection-of-Conduction-Mechanisms-in-Dielectric-Films-Using-I-V-Data-Analysis.pptx</dc:title>
</cp:coreProperties>
</file>